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0A67F-DC1C-411E-A25A-C326ADAAEDC8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626D5-6C46-44D8-B331-6F115EB0D92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4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014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B626D5-6C46-44D8-B331-6F115EB0D9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10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DD8AC-0529-4AAA-9C4A-0D0329E51526}" type="datetimeFigureOut">
              <a:rPr lang="en-US" smtClean="0"/>
              <a:pPr/>
              <a:t>10/22/2018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3CFA4-2B18-416B-B34C-5B9F752011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audio" Target="file:///D:\CQ%20kids\Pratham\Financial%20Literacy\Help%20Animation\Music\ElevatorMusic%20(1).wa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2971800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000" b="1" dirty="0" smtClean="0">
                <a:latin typeface="Arial Black" pitchFamily="34" charset="0"/>
              </a:rPr>
              <a:t>संपत्ती कर</a:t>
            </a:r>
            <a:endParaRPr lang="en-US" sz="4000" b="1" dirty="0">
              <a:latin typeface="Arial Black" pitchFamily="34" charset="0"/>
            </a:endParaRPr>
          </a:p>
        </p:txBody>
      </p:sp>
      <p:pic>
        <p:nvPicPr>
          <p:cNvPr id="3" name="ElevatorMusic (1).wav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3"/>
          <a:stretch>
            <a:fillRect/>
          </a:stretch>
        </p:blipFill>
        <p:spPr>
          <a:xfrm>
            <a:off x="4419600" y="32766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17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801090" y="762000"/>
            <a:ext cx="1676400" cy="4572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4 (2).jpg"/>
          <p:cNvPicPr>
            <a:picLocks noChangeAspect="1"/>
          </p:cNvPicPr>
          <p:nvPr/>
        </p:nvPicPr>
        <p:blipFill>
          <a:blip r:embed="rId2"/>
          <a:srcRect l="5285" r="61080" b="52504"/>
          <a:stretch>
            <a:fillRect/>
          </a:stretch>
        </p:blipFill>
        <p:spPr>
          <a:xfrm>
            <a:off x="838200" y="4343401"/>
            <a:ext cx="2192214" cy="2362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52400" y="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600" b="1" dirty="0" smtClean="0">
                <a:latin typeface="Arial Black" pitchFamily="34" charset="0"/>
              </a:rPr>
              <a:t>संपत्ति कर क्या होता है</a:t>
            </a:r>
            <a:r>
              <a:rPr lang="en-US" sz="3600" b="1" dirty="0" smtClean="0">
                <a:latin typeface="Arial Black" pitchFamily="34" charset="0"/>
              </a:rPr>
              <a:t> 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533400"/>
            <a:ext cx="50292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52600" y="762000"/>
            <a:ext cx="556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अचल संपत्ति के स्वामित्व पर लगाया गया कर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3 (3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9348" y="1981200"/>
            <a:ext cx="2092452" cy="22562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5 (3).jpg"/>
          <p:cNvPicPr>
            <a:picLocks noChangeAspect="1"/>
          </p:cNvPicPr>
          <p:nvPr/>
        </p:nvPicPr>
        <p:blipFill>
          <a:blip r:embed="rId4" cstate="print"/>
          <a:srcRect l="16310" r="13793"/>
          <a:stretch>
            <a:fillRect/>
          </a:stretch>
        </p:blipFill>
        <p:spPr>
          <a:xfrm>
            <a:off x="838200" y="4401456"/>
            <a:ext cx="2226623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16.jpg"/>
          <p:cNvPicPr>
            <a:picLocks noChangeAspect="1"/>
          </p:cNvPicPr>
          <p:nvPr/>
        </p:nvPicPr>
        <p:blipFill>
          <a:blip r:embed="rId5"/>
          <a:srcRect t="3125" r="58085"/>
          <a:stretch>
            <a:fillRect/>
          </a:stretch>
        </p:blipFill>
        <p:spPr>
          <a:xfrm>
            <a:off x="900545" y="1981200"/>
            <a:ext cx="2064774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9" name="Group 18"/>
          <p:cNvGrpSpPr/>
          <p:nvPr/>
        </p:nvGrpSpPr>
        <p:grpSpPr>
          <a:xfrm>
            <a:off x="762000" y="1371600"/>
            <a:ext cx="4876800" cy="533400"/>
            <a:chOff x="762000" y="1371600"/>
            <a:chExt cx="4876800" cy="533400"/>
          </a:xfrm>
        </p:grpSpPr>
        <p:sp>
          <p:nvSpPr>
            <p:cNvPr id="15" name="TextBox 14"/>
            <p:cNvSpPr txBox="1"/>
            <p:nvPr/>
          </p:nvSpPr>
          <p:spPr>
            <a:xfrm>
              <a:off x="1143000" y="1443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संपत्ति कर इनपर लागु होता है -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0" y="1371600"/>
              <a:ext cx="483809" cy="457200"/>
            </a:xfrm>
            <a:prstGeom prst="rect">
              <a:avLst/>
            </a:prstGeom>
            <a:noFill/>
          </p:spPr>
        </p:pic>
      </p:grpSp>
      <p:sp>
        <p:nvSpPr>
          <p:cNvPr id="17" name="TextBox 16"/>
          <p:cNvSpPr txBox="1"/>
          <p:nvPr/>
        </p:nvSpPr>
        <p:spPr>
          <a:xfrm>
            <a:off x="3352800" y="27432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रहने के उद्देश्य से ली गयी स्वामित्ववाली संपत्ति पर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5105400"/>
            <a:ext cx="533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दूकान या व्यापार चलाने के लिए ली गयी स्वामित्ववाली संपत्ति पर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51517" y="1424968"/>
            <a:ext cx="5296884" cy="480032"/>
            <a:chOff x="4304316" y="2159258"/>
            <a:chExt cx="5296884" cy="480032"/>
          </a:xfrm>
        </p:grpSpPr>
        <p:pic>
          <p:nvPicPr>
            <p:cNvPr id="1026" name="Picture 2" descr="C:\Users\abcd\AppData\Local\Microsoft\Windows\Temporary Internet Files\Content.IE5\GH7W9ZK3\1280px-Xmark01.svg[1]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304316" y="2159258"/>
              <a:ext cx="609601" cy="431006"/>
            </a:xfrm>
            <a:prstGeom prst="rect">
              <a:avLst/>
            </a:prstGeom>
            <a:noFill/>
          </p:spPr>
        </p:pic>
        <p:sp>
          <p:nvSpPr>
            <p:cNvPr id="21" name="TextBox 20"/>
            <p:cNvSpPr txBox="1"/>
            <p:nvPr/>
          </p:nvSpPr>
          <p:spPr>
            <a:xfrm>
              <a:off x="4495800" y="2177625"/>
              <a:ext cx="5105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संपत्ति कर इनपर लागु नहीं होता -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29000" y="2743200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इमारतों के बिना / गैर-निर्माण कृषिभूमि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2800" y="5177135"/>
            <a:ext cx="533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भूमि का खाली भूखंड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90600" y="1295400"/>
            <a:ext cx="2819400" cy="1676400"/>
            <a:chOff x="4876800" y="1295400"/>
            <a:chExt cx="2819400" cy="1676400"/>
          </a:xfrm>
        </p:grpSpPr>
        <p:sp>
          <p:nvSpPr>
            <p:cNvPr id="26" name="Right Arrow Callout 25"/>
            <p:cNvSpPr/>
            <p:nvPr/>
          </p:nvSpPr>
          <p:spPr>
            <a:xfrm rot="16200000">
              <a:off x="5448300" y="723900"/>
              <a:ext cx="1676400" cy="2819400"/>
            </a:xfrm>
            <a:prstGeom prst="rightArrowCallou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15345" y="1918855"/>
              <a:ext cx="25908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अचल संपत्ति में भूमि तथा मकान दोनों शामिल </a:t>
              </a:r>
              <a:r>
                <a:rPr lang="hi-IN" sz="2000" b="1" smtClean="0">
                  <a:latin typeface="Arial" pitchFamily="34" charset="0"/>
                  <a:cs typeface="Arial" pitchFamily="34" charset="0"/>
                </a:rPr>
                <a:t>होते </a:t>
              </a:r>
              <a:r>
                <a:rPr lang="hi-IN" sz="2000" b="1">
                  <a:latin typeface="Arial" pitchFamily="34" charset="0"/>
                  <a:cs typeface="Arial" pitchFamily="34" charset="0"/>
                </a:rPr>
                <a:t>हैं</a:t>
              </a:r>
              <a:r>
                <a:rPr lang="en-US" sz="2000" b="1" smtClean="0">
                  <a:latin typeface="Arial" pitchFamily="34" charset="0"/>
                  <a:cs typeface="Arial" pitchFamily="34" charset="0"/>
                </a:rPr>
                <a:t>I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advTm="244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0"/>
                            </p:stCondLst>
                            <p:childTnLst>
                              <p:par>
                                <p:cTn id="3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4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500"/>
                            </p:stCondLst>
                            <p:childTnLst>
                              <p:par>
                                <p:cTn id="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7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8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7" grpId="0"/>
      <p:bldP spid="17" grpId="0"/>
      <p:bldP spid="17" grpId="1"/>
      <p:bldP spid="18" grpId="0"/>
      <p:bldP spid="18" grpId="1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2484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685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संपत्ति कर का भुगतान कौन करता है</a:t>
            </a:r>
            <a:r>
              <a:rPr lang="en-US" sz="3200" b="1" dirty="0" smtClean="0">
                <a:latin typeface="Arial Black" pitchFamily="34" charset="0"/>
              </a:rPr>
              <a:t> </a:t>
            </a:r>
            <a:r>
              <a:rPr lang="en-US" sz="2400" dirty="0" smtClean="0">
                <a:latin typeface="Arial Black" pitchFamily="34" charset="0"/>
              </a:rPr>
              <a:t>?</a:t>
            </a:r>
            <a:endParaRPr lang="en-US" sz="2400" dirty="0">
              <a:latin typeface="Arial Black" pitchFamily="34" charset="0"/>
            </a:endParaRPr>
          </a:p>
        </p:txBody>
      </p:sp>
      <p:pic>
        <p:nvPicPr>
          <p:cNvPr id="7" name="Picture 6" descr="COV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15" y="1143449"/>
            <a:ext cx="7225885" cy="5333551"/>
          </a:xfrm>
          <a:prstGeom prst="rect">
            <a:avLst/>
          </a:prstGeom>
        </p:spPr>
      </p:pic>
      <p:pic>
        <p:nvPicPr>
          <p:cNvPr id="11" name="Picture 10" descr="hoki ka jadugar 1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5029200"/>
            <a:ext cx="1676400" cy="1634490"/>
          </a:xfrm>
          <a:prstGeom prst="rect">
            <a:avLst/>
          </a:prstGeom>
        </p:spPr>
      </p:pic>
      <p:pic>
        <p:nvPicPr>
          <p:cNvPr id="1026" name="Picture 2" descr="C:\Users\abcd\AppData\Local\Microsoft\Windows\Temporary Internet Files\Content.IE5\GH7W9ZK3\nicubunu_Lock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5486400"/>
            <a:ext cx="457199" cy="59280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685800" y="1371600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संपत्ति के मालिक को संपत्ति कर का भुगतान करना पड़ता है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600" y="1378803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भले ही वे संपत्ति में नहीं रहते हो या संपत्ति का उपयोग नहीं करते हो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88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6858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मुझे कितना संपत्ति कर चुकाना होगा</a:t>
            </a:r>
            <a:r>
              <a:rPr lang="en-US" sz="3200" b="1" dirty="0" smtClean="0">
                <a:latin typeface="Arial Black" pitchFamily="34" charset="0"/>
              </a:rPr>
              <a:t> </a:t>
            </a:r>
            <a:r>
              <a:rPr lang="hi-IN" sz="2600" b="1" dirty="0" smtClean="0">
                <a:latin typeface="Arial Black" pitchFamily="34" charset="0"/>
              </a:rPr>
              <a:t>?</a:t>
            </a:r>
            <a:endParaRPr lang="en-US" sz="2600" b="1" dirty="0"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662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संपत्ति कर की गणना इस आधार पर की जाती है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752600"/>
            <a:ext cx="4267200" cy="461665"/>
            <a:chOff x="5562600" y="3810000"/>
            <a:chExt cx="4267200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संपत्ति का स्थान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0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609600" y="3225546"/>
            <a:ext cx="3276600" cy="508254"/>
            <a:chOff x="5562600" y="4978146"/>
            <a:chExt cx="3276600" cy="508254"/>
          </a:xfrm>
        </p:grpSpPr>
        <p:sp>
          <p:nvSpPr>
            <p:cNvPr id="12" name="TextBox 11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उम्र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3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609600" y="3911346"/>
            <a:ext cx="3276600" cy="508254"/>
            <a:chOff x="5562600" y="4978146"/>
            <a:chExt cx="3276600" cy="508254"/>
          </a:xfrm>
        </p:grpSpPr>
        <p:sp>
          <p:nvSpPr>
            <p:cNvPr id="15" name="TextBox 14"/>
            <p:cNvSpPr txBox="1"/>
            <p:nvPr/>
          </p:nvSpPr>
          <p:spPr>
            <a:xfrm>
              <a:off x="5867400" y="5024735"/>
              <a:ext cx="2971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लिंग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6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4978146"/>
              <a:ext cx="457200" cy="432054"/>
            </a:xfrm>
            <a:prstGeom prst="rect">
              <a:avLst/>
            </a:prstGeom>
            <a:noFill/>
          </p:spPr>
        </p:pic>
      </p:grpSp>
      <p:grpSp>
        <p:nvGrpSpPr>
          <p:cNvPr id="17" name="Group 16"/>
          <p:cNvGrpSpPr/>
          <p:nvPr/>
        </p:nvGrpSpPr>
        <p:grpSpPr>
          <a:xfrm>
            <a:off x="609600" y="2463546"/>
            <a:ext cx="4267200" cy="461665"/>
            <a:chOff x="5562600" y="3810000"/>
            <a:chExt cx="42672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5867400" y="38100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संपत्ति का आकार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9" name="Picture 2" descr="C:\Users\abcd\AppData\Local\Microsoft\Windows\Temporary Internet Files\Content.IE5\GH7W9ZK3\Tick-red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62600" y="3810000"/>
              <a:ext cx="457200" cy="432054"/>
            </a:xfrm>
            <a:prstGeom prst="rect">
              <a:avLst/>
            </a:prstGeom>
            <a:noFill/>
          </p:spPr>
        </p:pic>
      </p:grpSp>
      <p:pic>
        <p:nvPicPr>
          <p:cNvPr id="26" name="Picture 25" descr="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124200"/>
            <a:ext cx="6376632" cy="3429000"/>
          </a:xfrm>
          <a:prstGeom prst="rect">
            <a:avLst/>
          </a:prstGeom>
        </p:spPr>
      </p:pic>
      <p:pic>
        <p:nvPicPr>
          <p:cNvPr id="2055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4038600"/>
            <a:ext cx="457200" cy="457200"/>
          </a:xfrm>
          <a:prstGeom prst="rect">
            <a:avLst/>
          </a:prstGeom>
          <a:noFill/>
        </p:spPr>
      </p:pic>
      <p:pic>
        <p:nvPicPr>
          <p:cNvPr id="37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5715000"/>
            <a:ext cx="457200" cy="457200"/>
          </a:xfrm>
          <a:prstGeom prst="rect">
            <a:avLst/>
          </a:prstGeom>
          <a:noFill/>
        </p:spPr>
      </p:pic>
      <p:pic>
        <p:nvPicPr>
          <p:cNvPr id="38" name="Picture 7" descr="C:\Users\abcd\AppData\Local\Microsoft\Windows\Temporary Internet Files\Content.IE5\GH7W9ZK3\14413-illustration-of-a-house-pv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3429000"/>
            <a:ext cx="457200" cy="457200"/>
          </a:xfrm>
          <a:prstGeom prst="rect">
            <a:avLst/>
          </a:prstGeom>
          <a:noFill/>
        </p:spPr>
      </p:pic>
      <p:pic>
        <p:nvPicPr>
          <p:cNvPr id="27" name="Picture 26" descr="4_Ameena's_hou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2057399"/>
            <a:ext cx="4967847" cy="44909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28" descr="smallhou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9000"/>
            <a:ext cx="2819400" cy="2976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29" descr="Kele ka Chhilka3_Uncle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429000"/>
            <a:ext cx="3200400" cy="3073078"/>
          </a:xfrm>
          <a:prstGeom prst="rect">
            <a:avLst/>
          </a:prstGeom>
        </p:spPr>
      </p:pic>
      <p:pic>
        <p:nvPicPr>
          <p:cNvPr id="25" name="Picture 24" descr="woman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00400" y="2209800"/>
            <a:ext cx="3124200" cy="4489764"/>
          </a:xfrm>
          <a:prstGeom prst="rect">
            <a:avLst/>
          </a:prstGeom>
        </p:spPr>
      </p:pic>
    </p:spTree>
  </p:cSld>
  <p:clrMapOvr>
    <a:masterClrMapping/>
  </p:clrMapOvr>
  <p:transition advTm="180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228600" y="533400"/>
            <a:ext cx="79248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2400" y="76200"/>
            <a:ext cx="815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3200" b="1" dirty="0" smtClean="0">
                <a:latin typeface="Arial Black" pitchFamily="34" charset="0"/>
              </a:rPr>
              <a:t>संपत्ति कर </a:t>
            </a:r>
            <a:r>
              <a:rPr lang="hi-IN" sz="3200" b="1" smtClean="0">
                <a:latin typeface="Arial Black" pitchFamily="34" charset="0"/>
              </a:rPr>
              <a:t>का </a:t>
            </a:r>
            <a:r>
              <a:rPr lang="hi-IN" sz="3200" b="1">
                <a:latin typeface="Arial Black" pitchFamily="34" charset="0"/>
              </a:rPr>
              <a:t>भुगतान कब और कैसे </a:t>
            </a:r>
            <a:r>
              <a:rPr lang="hi-IN" sz="3200" b="1" dirty="0" smtClean="0">
                <a:latin typeface="Arial Black" pitchFamily="34" charset="0"/>
              </a:rPr>
              <a:t>करें</a:t>
            </a:r>
            <a:r>
              <a:rPr lang="en-US" sz="3200" b="1" dirty="0" smtClean="0">
                <a:latin typeface="Arial Black" pitchFamily="34" charset="0"/>
              </a:rPr>
              <a:t> ?</a:t>
            </a:r>
            <a:endParaRPr lang="en-US" sz="2400" dirty="0">
              <a:latin typeface="Arial Black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38800" y="1905000"/>
            <a:ext cx="2057400" cy="1905000"/>
            <a:chOff x="4876800" y="1752600"/>
            <a:chExt cx="3200400" cy="2590800"/>
          </a:xfrm>
        </p:grpSpPr>
        <p:sp>
          <p:nvSpPr>
            <p:cNvPr id="8" name="Rounded Rectangle 7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3576936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62133" y="2892552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30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71600" y="1905000"/>
            <a:ext cx="2057400" cy="1905000"/>
            <a:chOff x="609600" y="1752600"/>
            <a:chExt cx="3200400" cy="2590800"/>
          </a:xfrm>
        </p:grpSpPr>
        <p:sp>
          <p:nvSpPr>
            <p:cNvPr id="16" name="Rounded Rectangle 15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76400" y="2514600"/>
              <a:ext cx="13038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एप्रिल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524000" y="7620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400" b="1" dirty="0" smtClean="0">
                <a:latin typeface="Arial" pitchFamily="34" charset="0"/>
                <a:cs typeface="Arial" pitchFamily="34" charset="0"/>
              </a:rPr>
              <a:t>संपत्ति कर का भुगतान आमतौर पर १ अप्रैल से शुरू होनेवाले हर छः महीनों में किया </a:t>
            </a:r>
            <a:r>
              <a:rPr lang="hi-IN" sz="2400" b="1" smtClean="0">
                <a:latin typeface="Arial" pitchFamily="34" charset="0"/>
                <a:cs typeface="Arial" pitchFamily="34" charset="0"/>
              </a:rPr>
              <a:t>जाता </a:t>
            </a:r>
            <a:r>
              <a:rPr lang="hi-IN" sz="2400" b="1" smtClean="0">
                <a:latin typeface="Arial" pitchFamily="34" charset="0"/>
                <a:cs typeface="Arial" pitchFamily="34" charset="0"/>
              </a:rPr>
              <a:t>है I 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5165" y="24799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सितंबर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48400" y="2514600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अगस्त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2200" y="25146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जुलाई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19800" y="2514600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जून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2514600"/>
            <a:ext cx="1219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मई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4114800" y="28956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24000" y="4038600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" pitchFamily="34" charset="0"/>
                <a:cs typeface="Arial" pitchFamily="34" charset="0"/>
              </a:rPr>
              <a:t>And</a:t>
            </a:r>
            <a:endParaRPr lang="en-US" sz="24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638800" y="4648200"/>
            <a:ext cx="2057400" cy="1905000"/>
            <a:chOff x="4876800" y="1752600"/>
            <a:chExt cx="3200400" cy="2590800"/>
          </a:xfrm>
        </p:grpSpPr>
        <p:sp>
          <p:nvSpPr>
            <p:cNvPr id="36" name="Rounded Rectangle 35"/>
            <p:cNvSpPr/>
            <p:nvPr/>
          </p:nvSpPr>
          <p:spPr>
            <a:xfrm>
              <a:off x="48768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4864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1628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52300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019800" y="2849644"/>
              <a:ext cx="1227666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31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43600" y="3576935"/>
              <a:ext cx="15409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71600" y="4648200"/>
            <a:ext cx="2057400" cy="1905000"/>
            <a:chOff x="609600" y="1752600"/>
            <a:chExt cx="3200400" cy="2590800"/>
          </a:xfrm>
        </p:grpSpPr>
        <p:sp>
          <p:nvSpPr>
            <p:cNvPr id="43" name="Rounded Rectangle 42"/>
            <p:cNvSpPr/>
            <p:nvPr/>
          </p:nvSpPr>
          <p:spPr>
            <a:xfrm>
              <a:off x="609600" y="2133600"/>
              <a:ext cx="3200400" cy="22098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12192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2895600" y="1752600"/>
              <a:ext cx="228600" cy="6096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962890" y="2514600"/>
              <a:ext cx="2514600" cy="1524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439333" y="2514600"/>
              <a:ext cx="1896533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i-IN" dirty="0" smtClean="0">
                  <a:solidFill>
                    <a:schemeClr val="bg1">
                      <a:lumMod val="50000"/>
                    </a:schemeClr>
                  </a:solidFill>
                </a:rPr>
                <a:t>अक्टूबर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894991" y="2830801"/>
              <a:ext cx="609600" cy="79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3200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676400" y="3576935"/>
              <a:ext cx="1151467" cy="502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cs typeface="Arial" pitchFamily="34" charset="0"/>
                </a:rPr>
                <a:t>2017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985165" y="52231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मार्च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96000" y="5228772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फरवरी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52458" y="5243286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जनवरी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90772" y="5196114"/>
            <a:ext cx="137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दिसंबर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34314" y="5207782"/>
            <a:ext cx="1295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i-IN" dirty="0" smtClean="0">
                <a:solidFill>
                  <a:schemeClr val="bg1">
                    <a:lumMod val="50000"/>
                  </a:schemeClr>
                </a:solidFill>
              </a:rPr>
              <a:t>नवंबर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4114800" y="5638800"/>
            <a:ext cx="7620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24600" y="5943600"/>
            <a:ext cx="838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2018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1752600" y="2667000"/>
            <a:ext cx="5715000" cy="2667000"/>
            <a:chOff x="0" y="-304800"/>
            <a:chExt cx="5715000" cy="2667000"/>
          </a:xfrm>
        </p:grpSpPr>
        <p:sp>
          <p:nvSpPr>
            <p:cNvPr id="57" name="Rectangle 56"/>
            <p:cNvSpPr/>
            <p:nvPr/>
          </p:nvSpPr>
          <p:spPr>
            <a:xfrm>
              <a:off x="0" y="-304800"/>
              <a:ext cx="5715000" cy="266700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8200" y="-228600"/>
              <a:ext cx="3886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400" b="1" dirty="0" smtClean="0">
                  <a:latin typeface="Arial" pitchFamily="34" charset="0"/>
                  <a:cs typeface="Arial" pitchFamily="34" charset="0"/>
                </a:rPr>
                <a:t>संपत्ति कर का भुगतान इस प्रकार किया जा सकता है </a:t>
              </a:r>
              <a:r>
                <a:rPr lang="en-US" sz="2400" b="1" dirty="0" smtClean="0">
                  <a:latin typeface="Arial" pitchFamily="34" charset="0"/>
                  <a:cs typeface="Arial" pitchFamily="34" charset="0"/>
                </a:rPr>
                <a:t>:</a:t>
              </a:r>
              <a:endParaRPr lang="en-US" sz="2400" b="1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762000" y="732389"/>
              <a:ext cx="4419600" cy="830997"/>
              <a:chOff x="5562600" y="3878997"/>
              <a:chExt cx="4419600" cy="83099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5943600" y="3878997"/>
                <a:ext cx="4038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स्थानीय संपत्ति कर वेब साईट पर ऑनलाइन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1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932789"/>
                <a:ext cx="457200" cy="432054"/>
              </a:xfrm>
              <a:prstGeom prst="rect">
                <a:avLst/>
              </a:prstGeom>
              <a:noFill/>
            </p:spPr>
          </p:pic>
        </p:grpSp>
        <p:grpSp>
          <p:nvGrpSpPr>
            <p:cNvPr id="62" name="Group 61"/>
            <p:cNvGrpSpPr/>
            <p:nvPr/>
          </p:nvGrpSpPr>
          <p:grpSpPr>
            <a:xfrm>
              <a:off x="838200" y="1642324"/>
              <a:ext cx="4343400" cy="491276"/>
              <a:chOff x="5562600" y="3932789"/>
              <a:chExt cx="4343400" cy="49127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5943600" y="3962400"/>
                <a:ext cx="3962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चेक द्वारा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64" name="Picture 2" descr="C:\Users\abcd\AppData\Local\Microsoft\Windows\Temporary Internet Files\Content.IE5\GH7W9ZK3\Tick-red[1]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562600" y="3932789"/>
                <a:ext cx="457200" cy="432054"/>
              </a:xfrm>
              <a:prstGeom prst="rect">
                <a:avLst/>
              </a:prstGeom>
              <a:noFill/>
            </p:spPr>
          </p:pic>
        </p:grpSp>
      </p:grpSp>
    </p:spTree>
    <p:custDataLst>
      <p:tags r:id="rId1"/>
    </p:custDataLst>
  </p:cSld>
  <p:clrMapOvr>
    <a:masterClrMapping/>
  </p:clrMapOvr>
  <p:transition advTm="211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500"/>
                            </p:stCondLst>
                            <p:childTnLst>
                              <p:par>
                                <p:cTn id="70" presetID="2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0"/>
                            </p:stCondLst>
                            <p:childTnLst>
                              <p:par>
                                <p:cTn id="87" presetID="12" presetClass="exit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3500"/>
                            </p:stCondLst>
                            <p:childTnLst>
                              <p:par>
                                <p:cTn id="98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10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6" presetID="2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27" grpId="0" animBg="1"/>
      <p:bldP spid="27" grpId="1" animBg="1"/>
      <p:bldP spid="26" grpId="0" animBg="1"/>
      <p:bldP spid="26" grpId="1" animBg="1"/>
      <p:bldP spid="25" grpId="0" animBg="1"/>
      <p:bldP spid="25" grpId="1" animBg="1"/>
      <p:bldP spid="24" grpId="0" animBg="1"/>
      <p:bldP spid="24" grpId="1" animBg="1"/>
      <p:bldP spid="34" grpId="0"/>
      <p:bldP spid="50" grpId="0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oki ka jadugar 1p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4876800" cy="4754880"/>
          </a:xfrm>
          <a:prstGeom prst="rect">
            <a:avLst/>
          </a:prstGeom>
        </p:spPr>
      </p:pic>
      <p:pic>
        <p:nvPicPr>
          <p:cNvPr id="16" name="Picture 15" descr="Agar Padhe Hote2.jpg"/>
          <p:cNvPicPr>
            <a:picLocks noChangeAspect="1"/>
          </p:cNvPicPr>
          <p:nvPr/>
        </p:nvPicPr>
        <p:blipFill>
          <a:blip r:embed="rId3"/>
          <a:srcRect l="50000" t="32782" r="14080" b="8678"/>
          <a:stretch>
            <a:fillRect/>
          </a:stretch>
        </p:blipFill>
        <p:spPr>
          <a:xfrm>
            <a:off x="1295400" y="1447800"/>
            <a:ext cx="2743200" cy="4663440"/>
          </a:xfrm>
          <a:prstGeom prst="rect">
            <a:avLst/>
          </a:prstGeom>
        </p:spPr>
      </p:pic>
      <p:pic>
        <p:nvPicPr>
          <p:cNvPr id="21" name="Picture 20" descr="woma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210" y="990600"/>
            <a:ext cx="3694701" cy="5309626"/>
          </a:xfrm>
          <a:prstGeom prst="rect">
            <a:avLst/>
          </a:prstGeom>
        </p:spPr>
      </p:pic>
      <p:pic>
        <p:nvPicPr>
          <p:cNvPr id="26" name="Picture 25" descr="Agar Padhe Hote3.jpg"/>
          <p:cNvPicPr>
            <a:picLocks noChangeAspect="1"/>
          </p:cNvPicPr>
          <p:nvPr/>
        </p:nvPicPr>
        <p:blipFill>
          <a:blip r:embed="rId5"/>
          <a:srcRect l="57328" t="7551" b="9786"/>
          <a:stretch>
            <a:fillRect/>
          </a:stretch>
        </p:blipFill>
        <p:spPr>
          <a:xfrm flipH="1">
            <a:off x="762000" y="990600"/>
            <a:ext cx="2854081" cy="5181600"/>
          </a:xfrm>
          <a:prstGeom prst="rect">
            <a:avLst/>
          </a:prstGeom>
        </p:spPr>
      </p:pic>
      <p:pic>
        <p:nvPicPr>
          <p:cNvPr id="34" name="Picture 33" descr="2-(1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800" y="1066800"/>
            <a:ext cx="1421499" cy="5054781"/>
          </a:xfrm>
          <a:prstGeom prst="rect">
            <a:avLst/>
          </a:prstGeom>
        </p:spPr>
      </p:pic>
      <p:pic>
        <p:nvPicPr>
          <p:cNvPr id="3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715000" y="3276600"/>
            <a:ext cx="2743200" cy="1702676"/>
          </a:xfrm>
          <a:prstGeom prst="rect">
            <a:avLst/>
          </a:prstGeom>
          <a:noFill/>
        </p:spPr>
      </p:pic>
      <p:pic>
        <p:nvPicPr>
          <p:cNvPr id="11" name="Picture 10" descr="download.jpg"/>
          <p:cNvPicPr>
            <a:picLocks noChangeAspect="1"/>
          </p:cNvPicPr>
          <p:nvPr/>
        </p:nvPicPr>
        <p:blipFill>
          <a:blip r:embed="rId8"/>
          <a:srcRect b="9551"/>
          <a:stretch>
            <a:fillRect/>
          </a:stretch>
        </p:blipFill>
        <p:spPr>
          <a:xfrm>
            <a:off x="5791200" y="3429000"/>
            <a:ext cx="2423609" cy="1373948"/>
          </a:xfrm>
          <a:prstGeom prst="rect">
            <a:avLst/>
          </a:prstGeom>
        </p:spPr>
      </p:pic>
      <p:pic>
        <p:nvPicPr>
          <p:cNvPr id="12" name="Picture 2" descr="C:\Users\abcd\AppData\Local\Microsoft\Windows\Temporary Internet Files\Content.IE5\ZERWRBLR\215120020[1].jpg"/>
          <p:cNvPicPr>
            <a:picLocks noChangeAspect="1" noChangeArrowheads="1"/>
          </p:cNvPicPr>
          <p:nvPr/>
        </p:nvPicPr>
        <p:blipFill>
          <a:blip r:embed="rId7"/>
          <a:srcRect l="8571" t="9835" r="8571" b="24231"/>
          <a:stretch>
            <a:fillRect/>
          </a:stretch>
        </p:blipFill>
        <p:spPr bwMode="auto">
          <a:xfrm>
            <a:off x="5715000" y="3200400"/>
            <a:ext cx="2743200" cy="1702676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18" name="Oval Callout 1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मैं विधवा हूँ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</a:t>
              </a:r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क्या मुझे संपत्ति कर चुकाने की जरूरत है?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38600" y="838200"/>
            <a:ext cx="4495800" cy="1752600"/>
            <a:chOff x="4114800" y="838200"/>
            <a:chExt cx="4495800" cy="1752600"/>
          </a:xfrm>
        </p:grpSpPr>
        <p:sp>
          <p:nvSpPr>
            <p:cNvPr id="23" name="Oval Callout 22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19600" y="1219200"/>
              <a:ext cx="3886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मैं पुरे वर्ष के संपत्ति कर का भुगतान एक साथ और बहुत पहले ही करता हूँ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</a:t>
              </a:r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क्या मुझे संपत्ति कर पर रिआयत मिल सकती है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38600" y="838200"/>
            <a:ext cx="4495800" cy="1752600"/>
            <a:chOff x="4114800" y="838200"/>
            <a:chExt cx="4495800" cy="1752600"/>
          </a:xfrm>
        </p:grpSpPr>
        <p:sp>
          <p:nvSpPr>
            <p:cNvPr id="28" name="Oval Callout 2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19600" y="1194137"/>
              <a:ext cx="3886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मैं भारतीय सैन्य का स्वाभिमानी सैनिक / सदस्य हूँ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</a:t>
              </a:r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क्या मुझे अपने छोटे फ्लैट के लिए संपत्ति कर चुकाना होगा?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038600" y="838200"/>
            <a:ext cx="4495800" cy="1752600"/>
            <a:chOff x="4114800" y="838200"/>
            <a:chExt cx="4495800" cy="1752600"/>
          </a:xfrm>
        </p:grpSpPr>
        <p:sp>
          <p:nvSpPr>
            <p:cNvPr id="36" name="Oval Callout 35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2000" y="1270337"/>
              <a:ext cx="3467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हमारे घर पर सौर संचालित वाटर हीटर है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</a:t>
              </a:r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क्या हमें संपत्ति कर पर रिआयत मिल सकती है?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228600" y="608012"/>
            <a:ext cx="7848600" cy="15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76200"/>
            <a:ext cx="815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2800" b="1" dirty="0" smtClean="0">
                <a:latin typeface="Arial Black" pitchFamily="34" charset="0"/>
              </a:rPr>
              <a:t>क्या संपत्ति कर पर रिआयत या छूट संभव है</a:t>
            </a:r>
            <a:r>
              <a:rPr lang="en-US" sz="2800" b="1" dirty="0" smtClean="0">
                <a:latin typeface="Arial Black" pitchFamily="34" charset="0"/>
              </a:rPr>
              <a:t>?</a:t>
            </a:r>
            <a:endParaRPr lang="en-US" sz="2800" b="1" dirty="0"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578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१०% रिआयत मिलेगी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38800" y="5004137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वरिष्ठ नागरिकों के लिए रिआयत के साथ (८० वर्षों से अधिक)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२% रिआयत मिलेगी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36104" y="5013617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पर यह छूट केवल एक घर के लिए है</a:t>
            </a:r>
            <a:r>
              <a:rPr lang="en-US" sz="2000" b="1" dirty="0" smtClean="0">
                <a:latin typeface="Arial" pitchFamily="34" charset="0"/>
                <a:cs typeface="Arial" pitchFamily="34" charset="0"/>
              </a:rPr>
              <a:t>I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0200" y="502920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2000" b="1" dirty="0" smtClean="0">
                <a:latin typeface="Arial" pitchFamily="34" charset="0"/>
                <a:cs typeface="Arial" pitchFamily="34" charset="0"/>
              </a:rPr>
              <a:t>५% रिआयत मिलेगी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14800" y="838200"/>
            <a:ext cx="4495800" cy="1752600"/>
            <a:chOff x="4114800" y="838200"/>
            <a:chExt cx="4495800" cy="1752600"/>
          </a:xfrm>
        </p:grpSpPr>
        <p:sp>
          <p:nvSpPr>
            <p:cNvPr id="8" name="Oval Callout 7"/>
            <p:cNvSpPr/>
            <p:nvPr/>
          </p:nvSpPr>
          <p:spPr>
            <a:xfrm>
              <a:off x="4114800" y="838200"/>
              <a:ext cx="4495800" cy="1752600"/>
            </a:xfrm>
            <a:prstGeom prst="wedgeEllipseCallout">
              <a:avLst>
                <a:gd name="adj1" fmla="val -64900"/>
                <a:gd name="adj2" fmla="val 4602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19600" y="1349514"/>
              <a:ext cx="3886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मैं ८२ साल का हूँ</a:t>
              </a:r>
              <a:r>
                <a:rPr lang="en-US" sz="2000" b="1" dirty="0" smtClean="0">
                  <a:latin typeface="Arial" pitchFamily="34" charset="0"/>
                  <a:cs typeface="Arial" pitchFamily="34" charset="0"/>
                </a:rPr>
                <a:t>I </a:t>
              </a:r>
              <a:r>
                <a:rPr lang="hi-IN" sz="2000" b="1" dirty="0" smtClean="0">
                  <a:latin typeface="Arial" pitchFamily="34" charset="0"/>
                  <a:cs typeface="Arial" pitchFamily="34" charset="0"/>
                </a:rPr>
                <a:t>क्या मुझे संपत्ति कर चुकाने की </a:t>
              </a:r>
              <a:r>
                <a:rPr lang="hi-IN" sz="2000" b="1" smtClean="0">
                  <a:latin typeface="Arial" pitchFamily="34" charset="0"/>
                  <a:cs typeface="Arial" pitchFamily="34" charset="0"/>
                </a:rPr>
                <a:t>जरुरत </a:t>
              </a:r>
              <a:r>
                <a:rPr lang="hi-IN" sz="2000" b="1" smtClean="0">
                  <a:latin typeface="Arial" pitchFamily="34" charset="0"/>
                  <a:cs typeface="Arial" pitchFamily="34" charset="0"/>
                </a:rPr>
                <a:t>है?</a:t>
              </a:r>
              <a:endParaRPr lang="en-US" sz="2000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905000" y="2286000"/>
            <a:ext cx="5791200" cy="2514600"/>
            <a:chOff x="1600200" y="2286000"/>
            <a:chExt cx="5791200" cy="2514600"/>
          </a:xfrm>
        </p:grpSpPr>
        <p:grpSp>
          <p:nvGrpSpPr>
            <p:cNvPr id="39" name="Group 38"/>
            <p:cNvGrpSpPr/>
            <p:nvPr/>
          </p:nvGrpSpPr>
          <p:grpSpPr>
            <a:xfrm>
              <a:off x="1600200" y="2286000"/>
              <a:ext cx="5791200" cy="2514600"/>
              <a:chOff x="0" y="-304800"/>
              <a:chExt cx="5791200" cy="2514600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0" y="-304800"/>
                <a:ext cx="5715000" cy="2514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6200" y="-152400"/>
                <a:ext cx="571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रिआयत के साथ या उसके बिना संपत्ति कर का भुगतान करना </a:t>
                </a:r>
                <a:r>
                  <a:rPr lang="hi-IN" sz="2400" b="1" smtClean="0">
                    <a:latin typeface="Arial" pitchFamily="34" charset="0"/>
                    <a:cs typeface="Arial" pitchFamily="34" charset="0"/>
                  </a:rPr>
                  <a:t>अनिवार्य </a:t>
                </a:r>
                <a:r>
                  <a:rPr lang="hi-IN" sz="2400" b="1" smtClean="0">
                    <a:latin typeface="Arial" pitchFamily="34" charset="0"/>
                    <a:cs typeface="Arial" pitchFamily="34" charset="0"/>
                  </a:rPr>
                  <a:t>है I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371600" y="845403"/>
                <a:ext cx="42672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i-IN" sz="2400" b="1" dirty="0" smtClean="0">
                    <a:latin typeface="Arial" pitchFamily="34" charset="0"/>
                    <a:cs typeface="Arial" pitchFamily="34" charset="0"/>
                  </a:rPr>
                  <a:t>भुगतान ना करने पर आपकी परिसंपत्ति या संपत्ति जब्त की जा </a:t>
                </a:r>
                <a:r>
                  <a:rPr lang="hi-IN" sz="2400" b="1" smtClean="0">
                    <a:latin typeface="Arial" pitchFamily="34" charset="0"/>
                    <a:cs typeface="Arial" pitchFamily="34" charset="0"/>
                  </a:rPr>
                  <a:t>सकती </a:t>
                </a:r>
                <a:r>
                  <a:rPr lang="hi-IN" sz="2400" b="1" smtClean="0">
                    <a:latin typeface="Arial" pitchFamily="34" charset="0"/>
                    <a:cs typeface="Arial" pitchFamily="34" charset="0"/>
                  </a:rPr>
                  <a:t>हैं I</a:t>
                </a:r>
                <a:endParaRPr lang="en-US" sz="2400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48" name="Picture 47" descr="downloa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8800" y="3479800"/>
              <a:ext cx="1219200" cy="1016000"/>
            </a:xfrm>
            <a:prstGeom prst="rect">
              <a:avLst/>
            </a:prstGeom>
          </p:spPr>
        </p:pic>
      </p:grpSp>
    </p:spTree>
  </p:cSld>
  <p:clrMapOvr>
    <a:masterClrMapping/>
  </p:clrMapOvr>
  <p:transition advTm="372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500"/>
                            </p:stCondLst>
                            <p:childTnLst>
                              <p:par>
                                <p:cTn id="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7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0"/>
                            </p:stCondLst>
                            <p:childTnLst>
                              <p:par>
                                <p:cTn id="8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000"/>
                            </p:stCondLst>
                            <p:childTnLst>
                              <p:par>
                                <p:cTn id="96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7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4500"/>
                            </p:stCondLst>
                            <p:childTnLst>
                              <p:par>
                                <p:cTn id="124" presetID="1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500"/>
                            </p:stCondLst>
                            <p:childTnLst>
                              <p:par>
                                <p:cTn id="128" presetID="31" presetClass="entr" presetSubtype="0" fill="hold" nodeType="afterEffect">
                                  <p:stCondLst>
                                    <p:cond delay="1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8000"/>
                            </p:stCondLst>
                            <p:childTnLst>
                              <p:par>
                                <p:cTn id="135" presetID="1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9000"/>
                            </p:stCondLst>
                            <p:childTnLst>
                              <p:par>
                                <p:cTn id="13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1000"/>
                            </p:stCondLst>
                            <p:childTnLst>
                              <p:par>
                                <p:cTn id="149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15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15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15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5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20" grpId="0"/>
      <p:bldP spid="20" grpId="1"/>
      <p:bldP spid="25" grpId="0"/>
      <p:bldP spid="25" grpId="1"/>
      <p:bldP spid="31" grpId="0"/>
      <p:bldP spid="31" grpId="1"/>
      <p:bldP spid="38" grpId="0"/>
      <p:bldP spid="3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6670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i-IN" sz="3600" b="1" dirty="0" smtClean="0">
                <a:latin typeface="Arial" pitchFamily="34" charset="0"/>
                <a:cs typeface="Arial" pitchFamily="34" charset="0"/>
              </a:rPr>
              <a:t>संपत्ति कर के बारे में बस इतना ही</a:t>
            </a:r>
            <a:r>
              <a:rPr lang="en-US" sz="3600" b="1" smtClean="0">
                <a:latin typeface="Arial" pitchFamily="34" charset="0"/>
                <a:cs typeface="Arial" pitchFamily="34" charset="0"/>
              </a:rPr>
              <a:t> !</a:t>
            </a:r>
            <a:endParaRPr lang="en-US" sz="36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248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380</Words>
  <Application>Microsoft Office PowerPoint</Application>
  <PresentationFormat>On-screen Show (4:3)</PresentationFormat>
  <Paragraphs>62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 Black</vt:lpstr>
      <vt:lpstr>Calibri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abcd</dc:creator>
  <cp:lastModifiedBy>dinar joshi</cp:lastModifiedBy>
  <cp:revision>35</cp:revision>
  <dcterms:created xsi:type="dcterms:W3CDTF">2018-09-28T09:18:10Z</dcterms:created>
  <dcterms:modified xsi:type="dcterms:W3CDTF">2018-10-22T03:14:18Z</dcterms:modified>
</cp:coreProperties>
</file>